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5" r:id="rId7"/>
    <p:sldId id="261" r:id="rId8"/>
    <p:sldId id="262" r:id="rId9"/>
    <p:sldId id="266" r:id="rId10"/>
    <p:sldId id="264" r:id="rId11"/>
  </p:sldIdLst>
  <p:sldSz cx="14630400" cy="8229600"/>
  <p:notesSz cx="8229600" cy="146304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72" d="100"/>
          <a:sy n="72" d="100"/>
        </p:scale>
        <p:origin x="523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295994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ASTER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2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5146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85800" y="3209544"/>
            <a:ext cx="13267944" cy="28346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7410"/>
              </a:lnSpc>
              <a:buNone/>
            </a:pPr>
            <a:r>
              <a:rPr lang="en-US" sz="5290" dirty="0">
                <a:solidFill>
                  <a:srgbClr val="011C2A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IP-адреса, маска подсети, маршрутизация (статическая + основы NAT)</a:t>
            </a:r>
            <a:endParaRPr lang="en-US" sz="5290" dirty="0"/>
          </a:p>
        </p:txBody>
      </p:sp>
      <p:sp>
        <p:nvSpPr>
          <p:cNvPr id="5" name="Text 1"/>
          <p:cNvSpPr/>
          <p:nvPr/>
        </p:nvSpPr>
        <p:spPr>
          <a:xfrm>
            <a:off x="685800" y="6254496"/>
            <a:ext cx="13267944" cy="87782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3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На данном уроке рассматриваются ключевые понятия IP-адресов, масок подсетей и основ маршрутизации. Мы изучим, как правильно использовать статическую маршрутизацию, а также познакомимся с основами NAT (преобразование сетевых адресов), что позволит лучше понять работу современных сетей.</a:t>
            </a:r>
            <a:endParaRPr lang="en-US" sz="153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1064" y="3968496"/>
            <a:ext cx="6766560" cy="676656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41064" y="3968496"/>
            <a:ext cx="6766560" cy="676656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41064" y="3968496"/>
            <a:ext cx="6766560" cy="676656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41064" y="3968496"/>
            <a:ext cx="6766560" cy="6766560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685800" y="886968"/>
            <a:ext cx="13267944" cy="5852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4560"/>
              </a:lnSpc>
              <a:buNone/>
            </a:pPr>
            <a:r>
              <a:rPr lang="en-US" sz="3260" dirty="0">
                <a:solidFill>
                  <a:srgbClr val="011C2A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Частые вопросы</a:t>
            </a:r>
            <a:endParaRPr lang="en-US" sz="3260" dirty="0"/>
          </a:p>
        </p:txBody>
      </p:sp>
      <p:sp>
        <p:nvSpPr>
          <p:cNvPr id="8" name="Text 1"/>
          <p:cNvSpPr/>
          <p:nvPr/>
        </p:nvSpPr>
        <p:spPr>
          <a:xfrm>
            <a:off x="768096" y="3191256"/>
            <a:ext cx="2971800" cy="58521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2280"/>
              </a:lnSpc>
              <a:buNone/>
            </a:pPr>
            <a:r>
              <a:rPr lang="en-US" sz="1630" dirty="0">
                <a:solidFill>
                  <a:srgbClr val="03141C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Почему IPv4-адреса заканчиваются?</a:t>
            </a:r>
            <a:endParaRPr lang="en-US" sz="1630" dirty="0"/>
          </a:p>
        </p:txBody>
      </p:sp>
      <p:sp>
        <p:nvSpPr>
          <p:cNvPr id="9" name="Text 2"/>
          <p:cNvSpPr/>
          <p:nvPr/>
        </p:nvSpPr>
        <p:spPr>
          <a:xfrm>
            <a:off x="768096" y="3959352"/>
            <a:ext cx="2971800" cy="74980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130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Потому что 32 бита дают ~4,3 млрд адресов, многие из которых зарезервированы.</a:t>
            </a:r>
            <a:endParaRPr lang="en-US" sz="1300" dirty="0"/>
          </a:p>
        </p:txBody>
      </p:sp>
      <p:sp>
        <p:nvSpPr>
          <p:cNvPr id="10" name="Text 3"/>
          <p:cNvSpPr/>
          <p:nvPr/>
        </p:nvSpPr>
        <p:spPr>
          <a:xfrm>
            <a:off x="4151376" y="1847088"/>
            <a:ext cx="2971800" cy="58521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2280"/>
              </a:lnSpc>
              <a:buNone/>
            </a:pPr>
            <a:r>
              <a:rPr lang="en-US" sz="1630" dirty="0">
                <a:solidFill>
                  <a:srgbClr val="03141C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Почему в частной сети нужен NAT?</a:t>
            </a:r>
            <a:endParaRPr lang="en-US" sz="1630" dirty="0"/>
          </a:p>
        </p:txBody>
      </p:sp>
      <p:sp>
        <p:nvSpPr>
          <p:cNvPr id="11" name="Text 4"/>
          <p:cNvSpPr/>
          <p:nvPr/>
        </p:nvSpPr>
        <p:spPr>
          <a:xfrm>
            <a:off x="4151376" y="2606040"/>
            <a:ext cx="2971800" cy="99669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130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Чтобы устройства с приватными адресами могли работать в интернете, где нужны публичные адреса.</a:t>
            </a:r>
            <a:endParaRPr lang="en-US" sz="1300" dirty="0"/>
          </a:p>
        </p:txBody>
      </p:sp>
      <p:sp>
        <p:nvSpPr>
          <p:cNvPr id="12" name="Text 5"/>
          <p:cNvSpPr/>
          <p:nvPr/>
        </p:nvSpPr>
        <p:spPr>
          <a:xfrm>
            <a:off x="7525512" y="2340864"/>
            <a:ext cx="2971800" cy="58521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2280"/>
              </a:lnSpc>
              <a:buNone/>
            </a:pPr>
            <a:r>
              <a:rPr lang="en-US" sz="1630" dirty="0">
                <a:solidFill>
                  <a:srgbClr val="03141C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Можно ли обойтись без маски подсети?</a:t>
            </a:r>
            <a:endParaRPr lang="en-US" sz="1630" dirty="0"/>
          </a:p>
        </p:txBody>
      </p:sp>
      <p:sp>
        <p:nvSpPr>
          <p:cNvPr id="13" name="Text 6"/>
          <p:cNvSpPr/>
          <p:nvPr/>
        </p:nvSpPr>
        <p:spPr>
          <a:xfrm>
            <a:off x="4919472" y="6263640"/>
            <a:ext cx="118872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630" dirty="0">
                <a:solidFill>
                  <a:srgbClr val="404040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1</a:t>
            </a:r>
            <a:endParaRPr lang="en-US" sz="1630" dirty="0"/>
          </a:p>
        </p:txBody>
      </p:sp>
      <p:sp>
        <p:nvSpPr>
          <p:cNvPr id="14" name="Text 7"/>
          <p:cNvSpPr/>
          <p:nvPr/>
        </p:nvSpPr>
        <p:spPr>
          <a:xfrm>
            <a:off x="6291072" y="4892040"/>
            <a:ext cx="118872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630" dirty="0">
                <a:solidFill>
                  <a:srgbClr val="404040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2</a:t>
            </a:r>
            <a:endParaRPr lang="en-US" sz="1630" dirty="0"/>
          </a:p>
        </p:txBody>
      </p:sp>
      <p:sp>
        <p:nvSpPr>
          <p:cNvPr id="15" name="Text 8"/>
          <p:cNvSpPr/>
          <p:nvPr/>
        </p:nvSpPr>
        <p:spPr>
          <a:xfrm>
            <a:off x="7525512" y="3108960"/>
            <a:ext cx="2971800" cy="5029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130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Нет, без неё невозможно определить границы сети и хоста.</a:t>
            </a:r>
            <a:endParaRPr lang="en-US" sz="1300" dirty="0"/>
          </a:p>
        </p:txBody>
      </p:sp>
      <p:sp>
        <p:nvSpPr>
          <p:cNvPr id="16" name="Text 9"/>
          <p:cNvSpPr/>
          <p:nvPr/>
        </p:nvSpPr>
        <p:spPr>
          <a:xfrm>
            <a:off x="8229600" y="4892040"/>
            <a:ext cx="118872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630" dirty="0">
                <a:solidFill>
                  <a:srgbClr val="404040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3</a:t>
            </a:r>
            <a:endParaRPr lang="en-US" sz="1630" dirty="0"/>
          </a:p>
        </p:txBody>
      </p:sp>
      <p:sp>
        <p:nvSpPr>
          <p:cNvPr id="17" name="Text 10"/>
          <p:cNvSpPr/>
          <p:nvPr/>
        </p:nvSpPr>
        <p:spPr>
          <a:xfrm>
            <a:off x="10908792" y="2944368"/>
            <a:ext cx="2971800" cy="58521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2280"/>
              </a:lnSpc>
              <a:buNone/>
            </a:pPr>
            <a:r>
              <a:rPr lang="en-US" sz="1630" dirty="0">
                <a:solidFill>
                  <a:srgbClr val="03141C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В чём разница между NAT и PAT?</a:t>
            </a:r>
            <a:endParaRPr lang="en-US" sz="1630" dirty="0"/>
          </a:p>
        </p:txBody>
      </p:sp>
      <p:sp>
        <p:nvSpPr>
          <p:cNvPr id="18" name="Text 11"/>
          <p:cNvSpPr/>
          <p:nvPr/>
        </p:nvSpPr>
        <p:spPr>
          <a:xfrm>
            <a:off x="9601200" y="6263640"/>
            <a:ext cx="118872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630" dirty="0">
                <a:solidFill>
                  <a:srgbClr val="404040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4</a:t>
            </a:r>
            <a:endParaRPr lang="en-US" sz="1630" dirty="0"/>
          </a:p>
        </p:txBody>
      </p:sp>
      <p:sp>
        <p:nvSpPr>
          <p:cNvPr id="19" name="Text 12"/>
          <p:cNvSpPr/>
          <p:nvPr/>
        </p:nvSpPr>
        <p:spPr>
          <a:xfrm>
            <a:off x="10908792" y="3703320"/>
            <a:ext cx="2971800" cy="99669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130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NAT — это замена адреса, PAT — это замена адреса + порта (обычно для многих клиентов за одним адресом).</a:t>
            </a:r>
            <a:endParaRPr lang="en-US" sz="13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528" y="2286000"/>
            <a:ext cx="4005072" cy="2642616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21808" y="2286000"/>
            <a:ext cx="4005072" cy="2642616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38944" y="2286000"/>
            <a:ext cx="4005072" cy="2642616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685800" y="1271016"/>
            <a:ext cx="13267944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5370"/>
              </a:lnSpc>
              <a:buNone/>
            </a:pPr>
            <a:r>
              <a:rPr lang="en-US" sz="3840" dirty="0">
                <a:solidFill>
                  <a:srgbClr val="011C2A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Вспомним что такое IP-адреса</a:t>
            </a:r>
            <a:endParaRPr lang="en-US" sz="3840" dirty="0"/>
          </a:p>
        </p:txBody>
      </p:sp>
      <p:sp>
        <p:nvSpPr>
          <p:cNvPr id="7" name="Text 1"/>
          <p:cNvSpPr/>
          <p:nvPr/>
        </p:nvSpPr>
        <p:spPr>
          <a:xfrm>
            <a:off x="795528" y="5120640"/>
            <a:ext cx="4005072" cy="34747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680"/>
              </a:lnSpc>
              <a:buNone/>
            </a:pPr>
            <a:r>
              <a:rPr lang="en-US" sz="1920" dirty="0">
                <a:solidFill>
                  <a:srgbClr val="03141C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Что такое IP-адрес</a:t>
            </a:r>
            <a:endParaRPr lang="en-US" sz="1920" dirty="0"/>
          </a:p>
        </p:txBody>
      </p:sp>
      <p:sp>
        <p:nvSpPr>
          <p:cNvPr id="8" name="Text 2"/>
          <p:cNvSpPr/>
          <p:nvPr/>
        </p:nvSpPr>
        <p:spPr>
          <a:xfrm>
            <a:off x="795528" y="5641848"/>
            <a:ext cx="4005072" cy="58521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153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IP-адрес — это уникальный идентификатор устройства в сети.</a:t>
            </a:r>
            <a:endParaRPr lang="en-US" sz="1530" dirty="0"/>
          </a:p>
        </p:txBody>
      </p:sp>
      <p:sp>
        <p:nvSpPr>
          <p:cNvPr id="9" name="Text 3"/>
          <p:cNvSpPr/>
          <p:nvPr/>
        </p:nvSpPr>
        <p:spPr>
          <a:xfrm>
            <a:off x="5321808" y="5120640"/>
            <a:ext cx="4005072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2680"/>
              </a:lnSpc>
              <a:buNone/>
            </a:pPr>
            <a:r>
              <a:rPr lang="en-US" sz="1920" dirty="0">
                <a:solidFill>
                  <a:srgbClr val="03141C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Статический и динамический</a:t>
            </a:r>
            <a:endParaRPr lang="en-US" sz="1920" dirty="0"/>
          </a:p>
        </p:txBody>
      </p:sp>
      <p:sp>
        <p:nvSpPr>
          <p:cNvPr id="10" name="Text 4"/>
          <p:cNvSpPr/>
          <p:nvPr/>
        </p:nvSpPr>
        <p:spPr>
          <a:xfrm>
            <a:off x="5321808" y="5980176"/>
            <a:ext cx="4005072" cy="87782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153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Статический — назначается вручную, динамический — назначается DHCP-сервером.</a:t>
            </a:r>
            <a:endParaRPr lang="en-US" sz="1530" dirty="0"/>
          </a:p>
        </p:txBody>
      </p:sp>
      <p:sp>
        <p:nvSpPr>
          <p:cNvPr id="11" name="Text 5"/>
          <p:cNvSpPr/>
          <p:nvPr/>
        </p:nvSpPr>
        <p:spPr>
          <a:xfrm>
            <a:off x="9838944" y="5120640"/>
            <a:ext cx="4005072" cy="34747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680"/>
              </a:lnSpc>
              <a:buNone/>
            </a:pPr>
            <a:r>
              <a:rPr lang="en-US" sz="1920" dirty="0">
                <a:solidFill>
                  <a:srgbClr val="03141C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IPv4 и IPv6</a:t>
            </a:r>
            <a:endParaRPr lang="en-US" sz="1920" dirty="0"/>
          </a:p>
        </p:txBody>
      </p:sp>
      <p:sp>
        <p:nvSpPr>
          <p:cNvPr id="12" name="Text 6"/>
          <p:cNvSpPr/>
          <p:nvPr/>
        </p:nvSpPr>
        <p:spPr>
          <a:xfrm>
            <a:off x="9838944" y="5641848"/>
            <a:ext cx="4005072" cy="58521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153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IPv4 использует 32-битные адреса, а IPv6 — 128-битные адреса.</a:t>
            </a:r>
            <a:endParaRPr lang="en-US" sz="153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1768" y="2249424"/>
            <a:ext cx="4645152" cy="4645152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1768" y="2249424"/>
            <a:ext cx="4645152" cy="4645152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01768" y="2249424"/>
            <a:ext cx="4645152" cy="4645152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685800" y="1207008"/>
            <a:ext cx="13267944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5370"/>
              </a:lnSpc>
              <a:buNone/>
            </a:pPr>
            <a:r>
              <a:rPr lang="en-US" sz="3840" dirty="0">
                <a:solidFill>
                  <a:srgbClr val="011C2A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Маска подсети</a:t>
            </a:r>
            <a:endParaRPr lang="en-US" sz="3840" dirty="0"/>
          </a:p>
        </p:txBody>
      </p:sp>
      <p:sp>
        <p:nvSpPr>
          <p:cNvPr id="7" name="Text 1"/>
          <p:cNvSpPr/>
          <p:nvPr/>
        </p:nvSpPr>
        <p:spPr>
          <a:xfrm>
            <a:off x="786384" y="3538728"/>
            <a:ext cx="3538728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r">
              <a:lnSpc>
                <a:spcPts val="2680"/>
              </a:lnSpc>
              <a:buNone/>
            </a:pPr>
            <a:r>
              <a:rPr lang="en-US" sz="1920" dirty="0">
                <a:solidFill>
                  <a:srgbClr val="03141C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Определение маски подсети</a:t>
            </a:r>
            <a:endParaRPr lang="en-US" sz="1920" dirty="0"/>
          </a:p>
        </p:txBody>
      </p:sp>
      <p:sp>
        <p:nvSpPr>
          <p:cNvPr id="8" name="Text 2"/>
          <p:cNvSpPr/>
          <p:nvPr/>
        </p:nvSpPr>
        <p:spPr>
          <a:xfrm>
            <a:off x="786384" y="4434840"/>
            <a:ext cx="3538728" cy="11704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r">
              <a:lnSpc>
                <a:spcPts val="2300"/>
              </a:lnSpc>
              <a:buNone/>
            </a:pPr>
            <a:r>
              <a:rPr lang="en-US" sz="153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Маска подсети — это способ деления IP-адреса на сеть и узел, что </a:t>
            </a:r>
            <a:r>
              <a:rPr lang="en-US" sz="1530" dirty="0" err="1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помогает</a:t>
            </a:r>
            <a:r>
              <a:rPr lang="en-US" sz="153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 </a:t>
            </a:r>
            <a:r>
              <a:rPr lang="en-US" sz="1530" dirty="0" err="1" smtClean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определить</a:t>
            </a:r>
            <a:r>
              <a:rPr lang="en-US" sz="153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, какие адреса принадлежат одной подсети.</a:t>
            </a:r>
            <a:endParaRPr lang="en-US" sz="1530" dirty="0"/>
          </a:p>
        </p:txBody>
      </p:sp>
      <p:sp>
        <p:nvSpPr>
          <p:cNvPr id="9" name="Text 3"/>
          <p:cNvSpPr/>
          <p:nvPr/>
        </p:nvSpPr>
        <p:spPr>
          <a:xfrm>
            <a:off x="5650992" y="4151376"/>
            <a:ext cx="146304" cy="2834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920" dirty="0">
                <a:solidFill>
                  <a:srgbClr val="404040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1</a:t>
            </a:r>
            <a:endParaRPr lang="en-US" sz="1920" dirty="0"/>
          </a:p>
        </p:txBody>
      </p:sp>
      <p:sp>
        <p:nvSpPr>
          <p:cNvPr id="10" name="Text 4"/>
          <p:cNvSpPr/>
          <p:nvPr/>
        </p:nvSpPr>
        <p:spPr>
          <a:xfrm>
            <a:off x="8293608" y="3182112"/>
            <a:ext cx="146304" cy="2834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920" dirty="0">
                <a:solidFill>
                  <a:srgbClr val="404040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2</a:t>
            </a:r>
            <a:endParaRPr lang="en-US" sz="1920" dirty="0"/>
          </a:p>
        </p:txBody>
      </p:sp>
      <p:sp>
        <p:nvSpPr>
          <p:cNvPr id="11" name="Text 5"/>
          <p:cNvSpPr/>
          <p:nvPr/>
        </p:nvSpPr>
        <p:spPr>
          <a:xfrm>
            <a:off x="7808976" y="5952744"/>
            <a:ext cx="146304" cy="2834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920" dirty="0">
                <a:solidFill>
                  <a:srgbClr val="404040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3</a:t>
            </a:r>
            <a:endParaRPr lang="en-US" sz="1920" dirty="0"/>
          </a:p>
        </p:txBody>
      </p:sp>
      <p:sp>
        <p:nvSpPr>
          <p:cNvPr id="12" name="Text 6"/>
          <p:cNvSpPr/>
          <p:nvPr/>
        </p:nvSpPr>
        <p:spPr>
          <a:xfrm>
            <a:off x="8876697" y="731520"/>
            <a:ext cx="3922776" cy="34747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680"/>
              </a:lnSpc>
              <a:buNone/>
            </a:pPr>
            <a:r>
              <a:rPr lang="en-US" sz="1920" dirty="0">
                <a:solidFill>
                  <a:srgbClr val="03141C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Формат маски</a:t>
            </a:r>
            <a:endParaRPr lang="en-US" sz="1920" dirty="0"/>
          </a:p>
        </p:txBody>
      </p:sp>
      <p:sp>
        <p:nvSpPr>
          <p:cNvPr id="13" name="Text 7"/>
          <p:cNvSpPr/>
          <p:nvPr/>
        </p:nvSpPr>
        <p:spPr>
          <a:xfrm>
            <a:off x="8876697" y="1289304"/>
            <a:ext cx="3922776" cy="11704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3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Маска подсети записывается в том же формате, что и IP-адрес, состоящая из четко заданных битов, указывающих на сеть и узел.</a:t>
            </a:r>
            <a:endParaRPr lang="en-US" sz="1530" dirty="0"/>
          </a:p>
        </p:txBody>
      </p:sp>
      <p:sp>
        <p:nvSpPr>
          <p:cNvPr id="14" name="Text 8"/>
          <p:cNvSpPr/>
          <p:nvPr/>
        </p:nvSpPr>
        <p:spPr>
          <a:xfrm>
            <a:off x="9930384" y="4791456"/>
            <a:ext cx="3922776" cy="34747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680"/>
              </a:lnSpc>
              <a:buNone/>
            </a:pPr>
            <a:r>
              <a:rPr lang="en-US" sz="1920" dirty="0">
                <a:solidFill>
                  <a:srgbClr val="03141C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CIDR нотация</a:t>
            </a:r>
            <a:endParaRPr lang="en-US" sz="1920" dirty="0"/>
          </a:p>
        </p:txBody>
      </p:sp>
      <p:sp>
        <p:nvSpPr>
          <p:cNvPr id="15" name="Text 9"/>
          <p:cNvSpPr/>
          <p:nvPr/>
        </p:nvSpPr>
        <p:spPr>
          <a:xfrm>
            <a:off x="9930384" y="5349240"/>
            <a:ext cx="3922776" cy="14630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3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CIDR (Classless Inter-Domain Routing) позволяет более гибко выделять адресные пространства, используя суффикс, который обозначает число бит, отведенных под сеть.</a:t>
            </a:r>
            <a:endParaRPr lang="en-US" sz="1530" dirty="0"/>
          </a:p>
        </p:txBody>
      </p:sp>
      <p:sp>
        <p:nvSpPr>
          <p:cNvPr id="16" name="Прямоугольник 15"/>
          <p:cNvSpPr/>
          <p:nvPr/>
        </p:nvSpPr>
        <p:spPr>
          <a:xfrm>
            <a:off x="9808029" y="2459736"/>
            <a:ext cx="7702731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b="1" dirty="0" smtClean="0">
                <a:ea typeface="Arial-Regular"/>
              </a:rPr>
              <a:t>Пример:</a:t>
            </a:r>
          </a:p>
          <a:p>
            <a:r>
              <a:rPr lang="ru-RU" sz="1600" dirty="0" smtClean="0">
                <a:ea typeface="Arial-Regular"/>
              </a:rPr>
              <a:t>IP-адрес:    192.168.1.10</a:t>
            </a:r>
            <a:r>
              <a:rPr lang="en-US" sz="1600" dirty="0" smtClean="0">
                <a:ea typeface="Arial-Regular"/>
              </a:rPr>
              <a:t> | 192.168.1.0-</a:t>
            </a:r>
            <a:r>
              <a:rPr lang="en-US" sz="1600" dirty="0" smtClean="0">
                <a:ea typeface="Arial-Regular"/>
              </a:rPr>
              <a:t>192.168.1.255</a:t>
            </a:r>
            <a:endParaRPr lang="ru-RU" sz="1600" dirty="0" smtClean="0">
              <a:ea typeface="Arial-Regular"/>
            </a:endParaRPr>
          </a:p>
          <a:p>
            <a:r>
              <a:rPr lang="ru-RU" sz="1600" dirty="0" smtClean="0">
                <a:ea typeface="Arial-Regular"/>
              </a:rPr>
              <a:t>Маска:       255.255.255.</a:t>
            </a:r>
            <a:r>
              <a:rPr lang="en-US" sz="1600" dirty="0" smtClean="0">
                <a:ea typeface="Arial-Regular"/>
              </a:rPr>
              <a:t>[</a:t>
            </a:r>
            <a:r>
              <a:rPr lang="ru-RU" sz="1600" dirty="0" smtClean="0">
                <a:ea typeface="Arial-Regular"/>
              </a:rPr>
              <a:t>0</a:t>
            </a:r>
            <a:r>
              <a:rPr lang="en-US" sz="1600" dirty="0" smtClean="0">
                <a:ea typeface="Arial-Regular"/>
              </a:rPr>
              <a:t>-255] </a:t>
            </a:r>
            <a:endParaRPr lang="ru-RU" sz="1600" dirty="0" smtClean="0">
              <a:ea typeface="Arial-Regular"/>
            </a:endParaRPr>
          </a:p>
          <a:p>
            <a:r>
              <a:rPr lang="ru-RU" sz="1600" dirty="0" smtClean="0">
                <a:ea typeface="Arial-Regular"/>
              </a:rPr>
              <a:t>В двоичном:</a:t>
            </a:r>
          </a:p>
          <a:p>
            <a:r>
              <a:rPr lang="ru-RU" sz="1600" dirty="0" smtClean="0">
                <a:ea typeface="Arial-Regular"/>
              </a:rPr>
              <a:t>IP:   11000000.10101000.00000001.00001010</a:t>
            </a:r>
          </a:p>
          <a:p>
            <a:r>
              <a:rPr lang="ru-RU" sz="1600" dirty="0" err="1" smtClean="0">
                <a:ea typeface="Arial-Regular"/>
              </a:rPr>
              <a:t>Mask</a:t>
            </a:r>
            <a:r>
              <a:rPr lang="ru-RU" sz="1600" dirty="0" smtClean="0">
                <a:ea typeface="Arial-Regular"/>
              </a:rPr>
              <a:t>: 11111111.11111111.11111111.00000000</a:t>
            </a:r>
            <a:endParaRPr lang="en-US" sz="1600" dirty="0" smtClean="0">
              <a:ea typeface="Arial-Regular"/>
            </a:endParaRPr>
          </a:p>
          <a:p>
            <a:r>
              <a:rPr lang="en-US" sz="1600" dirty="0" smtClean="0">
                <a:ea typeface="Arial-Regular"/>
              </a:rPr>
              <a:t>/28</a:t>
            </a:r>
          </a:p>
          <a:p>
            <a:r>
              <a:rPr lang="ru-RU" sz="1600" dirty="0" smtClean="0">
                <a:ea typeface="Arial-Regular"/>
              </a:rPr>
              <a:t>11111111.11111111.11111111.</a:t>
            </a:r>
            <a:r>
              <a:rPr lang="en-US" sz="1600" dirty="0" smtClean="0">
                <a:ea typeface="Arial-Regular"/>
              </a:rPr>
              <a:t>1111</a:t>
            </a:r>
            <a:r>
              <a:rPr lang="ru-RU" sz="1600" dirty="0" smtClean="0">
                <a:ea typeface="Arial-Regular"/>
              </a:rPr>
              <a:t>0000</a:t>
            </a:r>
            <a:endParaRPr lang="en-US" sz="1600" dirty="0" smtClean="0">
              <a:ea typeface="Arial-Regular"/>
            </a:endParaRPr>
          </a:p>
          <a:p>
            <a:r>
              <a:rPr lang="ru-RU" sz="1600" dirty="0" smtClean="0">
                <a:ea typeface="Arial-Regular"/>
              </a:rPr>
              <a:t>255.255.255.</a:t>
            </a:r>
            <a:r>
              <a:rPr lang="en-US" sz="1600" dirty="0" smtClean="0">
                <a:ea typeface="Arial-Regular"/>
              </a:rPr>
              <a:t>240</a:t>
            </a:r>
          </a:p>
          <a:p>
            <a:endParaRPr lang="ru-RU" sz="1600" dirty="0">
              <a:ea typeface="Arial-Regular"/>
            </a:endParaRPr>
          </a:p>
        </p:txBody>
      </p:sp>
      <p:sp>
        <p:nvSpPr>
          <p:cNvPr id="21" name="Прямоугольник 20"/>
          <p:cNvSpPr/>
          <p:nvPr/>
        </p:nvSpPr>
        <p:spPr>
          <a:xfrm>
            <a:off x="9808029" y="6876056"/>
            <a:ext cx="494973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b="1" dirty="0" smtClean="0">
                <a:ea typeface="Arial-Regular"/>
              </a:rPr>
              <a:t>Пример:</a:t>
            </a:r>
          </a:p>
          <a:p>
            <a:r>
              <a:rPr lang="ru-RU" sz="1600" dirty="0" smtClean="0">
                <a:ea typeface="Arial-Regular"/>
              </a:rPr>
              <a:t>192.168.1.10/24 означает, что 24 бита маски — единицы (255.255.255.0)</a:t>
            </a:r>
            <a:endParaRPr lang="en-US" sz="1600" dirty="0" smtClean="0">
              <a:ea typeface="Arial-Regular"/>
            </a:endParaRPr>
          </a:p>
          <a:p>
            <a:endParaRPr lang="en-US" sz="1600" dirty="0">
              <a:ea typeface="Arial-Regular"/>
            </a:endParaRPr>
          </a:p>
          <a:p>
            <a:r>
              <a:rPr lang="ru-RU" sz="1600" dirty="0" smtClean="0">
                <a:ea typeface="Arial-Regular"/>
              </a:rPr>
              <a:t>2.72.181.82</a:t>
            </a:r>
            <a:r>
              <a:rPr lang="en-US" sz="1600" dirty="0" smtClean="0">
                <a:ea typeface="Arial-Regular"/>
              </a:rPr>
              <a:t>/28</a:t>
            </a:r>
            <a:endParaRPr lang="ru-RU" sz="1600" dirty="0">
              <a:ea typeface="Arial-Regular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09176" y="0"/>
            <a:ext cx="5230368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1627632"/>
            <a:ext cx="8293608" cy="1755648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3566160"/>
            <a:ext cx="8293608" cy="1755648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5504688"/>
            <a:ext cx="8293608" cy="1755648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3232" y="2212848"/>
            <a:ext cx="8238744" cy="11430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3232" y="4151376"/>
            <a:ext cx="8238744" cy="11430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3232" y="6089904"/>
            <a:ext cx="8238744" cy="11430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4088" y="1645920"/>
            <a:ext cx="8266176" cy="59436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4088" y="3584448"/>
            <a:ext cx="8266176" cy="59436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4088" y="5522976"/>
            <a:ext cx="8266176" cy="594360"/>
          </a:xfrm>
          <a:prstGeom prst="rect">
            <a:avLst/>
          </a:prstGeom>
        </p:spPr>
      </p:pic>
      <p:sp>
        <p:nvSpPr>
          <p:cNvPr id="13" name="Text 0"/>
          <p:cNvSpPr/>
          <p:nvPr/>
        </p:nvSpPr>
        <p:spPr>
          <a:xfrm>
            <a:off x="685800" y="768096"/>
            <a:ext cx="8293608" cy="6492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3640" dirty="0">
                <a:solidFill>
                  <a:srgbClr val="011C2A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Статическая маршрутизация</a:t>
            </a:r>
            <a:endParaRPr lang="en-US" sz="3640" dirty="0"/>
          </a:p>
        </p:txBody>
      </p:sp>
      <p:sp>
        <p:nvSpPr>
          <p:cNvPr id="14" name="Text 1"/>
          <p:cNvSpPr/>
          <p:nvPr/>
        </p:nvSpPr>
        <p:spPr>
          <a:xfrm>
            <a:off x="905256" y="2395728"/>
            <a:ext cx="7863840" cy="32918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820" dirty="0">
                <a:solidFill>
                  <a:srgbClr val="03141C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Принципы статической маршрутизации</a:t>
            </a:r>
            <a:endParaRPr lang="en-US" sz="1820" dirty="0"/>
          </a:p>
        </p:txBody>
      </p:sp>
      <p:sp>
        <p:nvSpPr>
          <p:cNvPr id="15" name="Text 2"/>
          <p:cNvSpPr/>
          <p:nvPr/>
        </p:nvSpPr>
        <p:spPr>
          <a:xfrm>
            <a:off x="905256" y="2889504"/>
            <a:ext cx="7863840" cy="2834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180"/>
              </a:lnSpc>
              <a:buNone/>
            </a:pPr>
            <a:r>
              <a:rPr lang="en-US" sz="145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Статическая маршрутизация заключается в ручной конфигурации маршрутов.</a:t>
            </a:r>
            <a:endParaRPr lang="en-US" sz="1450" dirty="0"/>
          </a:p>
        </p:txBody>
      </p:sp>
      <p:sp>
        <p:nvSpPr>
          <p:cNvPr id="16" name="Text 3"/>
          <p:cNvSpPr/>
          <p:nvPr/>
        </p:nvSpPr>
        <p:spPr>
          <a:xfrm>
            <a:off x="905256" y="4334256"/>
            <a:ext cx="7863840" cy="32918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820" dirty="0">
                <a:solidFill>
                  <a:srgbClr val="03141C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Конфигурация маршрутов</a:t>
            </a:r>
            <a:endParaRPr lang="en-US" sz="1820" dirty="0"/>
          </a:p>
        </p:txBody>
      </p:sp>
      <p:sp>
        <p:nvSpPr>
          <p:cNvPr id="17" name="Text 4"/>
          <p:cNvSpPr/>
          <p:nvPr/>
        </p:nvSpPr>
        <p:spPr>
          <a:xfrm>
            <a:off x="905256" y="4828032"/>
            <a:ext cx="7863840" cy="2834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180"/>
              </a:lnSpc>
              <a:buNone/>
            </a:pPr>
            <a:r>
              <a:rPr lang="en-US" sz="145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Для настройки статических маршрутов необходимо знать IP-адреса узлов.</a:t>
            </a:r>
            <a:endParaRPr lang="en-US" sz="1450" dirty="0"/>
          </a:p>
        </p:txBody>
      </p:sp>
      <p:sp>
        <p:nvSpPr>
          <p:cNvPr id="18" name="Text 5"/>
          <p:cNvSpPr/>
          <p:nvPr/>
        </p:nvSpPr>
        <p:spPr>
          <a:xfrm>
            <a:off x="4764024" y="1801368"/>
            <a:ext cx="137160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180"/>
              </a:lnSpc>
              <a:buNone/>
            </a:pPr>
            <a:r>
              <a:rPr lang="en-US" sz="1820" dirty="0">
                <a:solidFill>
                  <a:srgbClr val="404040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1</a:t>
            </a:r>
            <a:endParaRPr lang="en-US" sz="1820" dirty="0"/>
          </a:p>
        </p:txBody>
      </p:sp>
      <p:sp>
        <p:nvSpPr>
          <p:cNvPr id="19" name="Text 6"/>
          <p:cNvSpPr/>
          <p:nvPr/>
        </p:nvSpPr>
        <p:spPr>
          <a:xfrm>
            <a:off x="4764024" y="3739896"/>
            <a:ext cx="137160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180"/>
              </a:lnSpc>
              <a:buNone/>
            </a:pPr>
            <a:r>
              <a:rPr lang="en-US" sz="1820" dirty="0">
                <a:solidFill>
                  <a:srgbClr val="404040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2</a:t>
            </a:r>
            <a:endParaRPr lang="en-US" sz="1820" dirty="0"/>
          </a:p>
        </p:txBody>
      </p:sp>
      <p:sp>
        <p:nvSpPr>
          <p:cNvPr id="20" name="Text 7"/>
          <p:cNvSpPr/>
          <p:nvPr/>
        </p:nvSpPr>
        <p:spPr>
          <a:xfrm>
            <a:off x="905256" y="6281928"/>
            <a:ext cx="7863840" cy="32918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820" dirty="0">
                <a:solidFill>
                  <a:srgbClr val="03141C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Преимущества и недостатки</a:t>
            </a:r>
            <a:endParaRPr lang="en-US" sz="1820" dirty="0"/>
          </a:p>
        </p:txBody>
      </p:sp>
      <p:sp>
        <p:nvSpPr>
          <p:cNvPr id="21" name="Text 8"/>
          <p:cNvSpPr/>
          <p:nvPr/>
        </p:nvSpPr>
        <p:spPr>
          <a:xfrm>
            <a:off x="905256" y="6766560"/>
            <a:ext cx="7863840" cy="2834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180"/>
              </a:lnSpc>
              <a:buNone/>
            </a:pPr>
            <a:r>
              <a:rPr lang="en-US" sz="145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Статическая маршрутизация проста и надежна, но требует значительных усилий.</a:t>
            </a:r>
            <a:endParaRPr lang="en-US" sz="1450" dirty="0"/>
          </a:p>
        </p:txBody>
      </p:sp>
      <p:sp>
        <p:nvSpPr>
          <p:cNvPr id="22" name="Text 9"/>
          <p:cNvSpPr/>
          <p:nvPr/>
        </p:nvSpPr>
        <p:spPr>
          <a:xfrm>
            <a:off x="4764024" y="5678424"/>
            <a:ext cx="137160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180"/>
              </a:lnSpc>
              <a:buNone/>
            </a:pPr>
            <a:r>
              <a:rPr lang="en-US" sz="1820" dirty="0">
                <a:solidFill>
                  <a:srgbClr val="404040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3</a:t>
            </a:r>
            <a:endParaRPr lang="en-US" sz="1820" dirty="0"/>
          </a:p>
        </p:txBody>
      </p:sp>
      <p:pic>
        <p:nvPicPr>
          <p:cNvPr id="4098" name="Picture 2" descr="Configuring Static Routing on the RV160 and RV260 - Cisco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9176" y="3172968"/>
            <a:ext cx="5011848" cy="2453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685800" y="1152144"/>
            <a:ext cx="13267944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5370"/>
              </a:lnSpc>
              <a:buNone/>
            </a:pPr>
            <a:r>
              <a:rPr lang="en-US" sz="3840" dirty="0">
                <a:solidFill>
                  <a:srgbClr val="011C2A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Основы NAT</a:t>
            </a:r>
            <a:endParaRPr lang="en-US" sz="3840" dirty="0"/>
          </a:p>
        </p:txBody>
      </p:sp>
      <p:sp>
        <p:nvSpPr>
          <p:cNvPr id="7" name="Text 1"/>
          <p:cNvSpPr/>
          <p:nvPr/>
        </p:nvSpPr>
        <p:spPr>
          <a:xfrm>
            <a:off x="795528" y="5001768"/>
            <a:ext cx="4005072" cy="34747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680"/>
              </a:lnSpc>
              <a:buNone/>
            </a:pPr>
            <a:r>
              <a:rPr lang="en-US" sz="1920" dirty="0">
                <a:solidFill>
                  <a:srgbClr val="03141C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Что такое NAT</a:t>
            </a:r>
            <a:endParaRPr lang="en-US" sz="1920" dirty="0"/>
          </a:p>
        </p:txBody>
      </p:sp>
      <p:sp>
        <p:nvSpPr>
          <p:cNvPr id="8" name="Text 2"/>
          <p:cNvSpPr/>
          <p:nvPr/>
        </p:nvSpPr>
        <p:spPr>
          <a:xfrm>
            <a:off x="795528" y="5513832"/>
            <a:ext cx="4005072" cy="14630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153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NAT (Network Address Translation) — это технология, позволяющая преобразовывать частные IP-адреса в публичные, что позволяет устройствам в частной сети выходить в интернет.</a:t>
            </a:r>
            <a:endParaRPr lang="en-US" sz="1530" dirty="0"/>
          </a:p>
        </p:txBody>
      </p:sp>
      <p:sp>
        <p:nvSpPr>
          <p:cNvPr id="9" name="Text 3"/>
          <p:cNvSpPr/>
          <p:nvPr/>
        </p:nvSpPr>
        <p:spPr>
          <a:xfrm>
            <a:off x="5321808" y="5001768"/>
            <a:ext cx="4005072" cy="34747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680"/>
              </a:lnSpc>
              <a:buNone/>
            </a:pPr>
            <a:r>
              <a:rPr lang="en-US" sz="1920" dirty="0">
                <a:solidFill>
                  <a:srgbClr val="03141C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Типы NAT</a:t>
            </a:r>
            <a:endParaRPr lang="en-US" sz="1920" dirty="0"/>
          </a:p>
        </p:txBody>
      </p:sp>
      <p:sp>
        <p:nvSpPr>
          <p:cNvPr id="10" name="Text 4"/>
          <p:cNvSpPr/>
          <p:nvPr/>
        </p:nvSpPr>
        <p:spPr>
          <a:xfrm>
            <a:off x="5321808" y="5513832"/>
            <a:ext cx="4005072" cy="87782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153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Существуют разные типы NAT, такие как статический NAT (один к одному) и динамический NAT (множество к одному).</a:t>
            </a:r>
            <a:endParaRPr lang="en-US" sz="1530" dirty="0"/>
          </a:p>
        </p:txBody>
      </p:sp>
      <p:sp>
        <p:nvSpPr>
          <p:cNvPr id="11" name="Text 5"/>
          <p:cNvSpPr/>
          <p:nvPr/>
        </p:nvSpPr>
        <p:spPr>
          <a:xfrm>
            <a:off x="9838944" y="5001768"/>
            <a:ext cx="4005072" cy="34747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680"/>
              </a:lnSpc>
              <a:buNone/>
            </a:pPr>
            <a:r>
              <a:rPr lang="en-US" sz="1920" dirty="0">
                <a:solidFill>
                  <a:srgbClr val="03141C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Преимущества NAT</a:t>
            </a:r>
            <a:endParaRPr lang="en-US" sz="1920" dirty="0"/>
          </a:p>
        </p:txBody>
      </p:sp>
      <p:sp>
        <p:nvSpPr>
          <p:cNvPr id="12" name="Text 6"/>
          <p:cNvSpPr/>
          <p:nvPr/>
        </p:nvSpPr>
        <p:spPr>
          <a:xfrm>
            <a:off x="9838944" y="5513832"/>
            <a:ext cx="4005072" cy="87782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153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NAT улучшает безопасность сети, скрывая внутренние адреса, а также позволяет экономить адресное пространство.</a:t>
            </a:r>
            <a:endParaRPr lang="en-US" sz="1530" dirty="0"/>
          </a:p>
        </p:txBody>
      </p:sp>
      <p:pic>
        <p:nvPicPr>
          <p:cNvPr id="1026" name="Picture 2" descr="Что такое NAT? Для чего использую данный стандарт? | Блог HyperHost.U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1487" y="1239505"/>
            <a:ext cx="6067425" cy="3228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4481500" y="793167"/>
            <a:ext cx="15905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10.0.0.55</a:t>
            </a:r>
            <a:r>
              <a:rPr lang="ru-RU" dirty="0" smtClean="0"/>
              <a:t>:3990</a:t>
            </a:r>
          </a:p>
          <a:p>
            <a:r>
              <a:rPr lang="en-US" dirty="0" smtClean="0"/>
              <a:t>10.0.0.55</a:t>
            </a:r>
            <a:r>
              <a:rPr lang="ru-RU" dirty="0" smtClean="0"/>
              <a:t>:3244</a:t>
            </a:r>
            <a:endParaRPr lang="ru-RU" dirty="0"/>
          </a:p>
        </p:txBody>
      </p:sp>
      <p:sp>
        <p:nvSpPr>
          <p:cNvPr id="15" name="TextBox 14"/>
          <p:cNvSpPr txBox="1"/>
          <p:nvPr/>
        </p:nvSpPr>
        <p:spPr>
          <a:xfrm>
            <a:off x="4261902" y="1885315"/>
            <a:ext cx="1059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10.0.0.56</a:t>
            </a:r>
            <a:endParaRPr lang="ru-RU" dirty="0"/>
          </a:p>
        </p:txBody>
      </p:sp>
      <p:sp>
        <p:nvSpPr>
          <p:cNvPr id="16" name="TextBox 15"/>
          <p:cNvSpPr txBox="1"/>
          <p:nvPr/>
        </p:nvSpPr>
        <p:spPr>
          <a:xfrm>
            <a:off x="4281487" y="2678184"/>
            <a:ext cx="942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10.0.1.5</a:t>
            </a:r>
            <a:endParaRPr lang="ru-RU" dirty="0"/>
          </a:p>
        </p:txBody>
      </p:sp>
      <p:sp>
        <p:nvSpPr>
          <p:cNvPr id="17" name="TextBox 16"/>
          <p:cNvSpPr txBox="1"/>
          <p:nvPr/>
        </p:nvSpPr>
        <p:spPr>
          <a:xfrm>
            <a:off x="10763051" y="4393477"/>
            <a:ext cx="942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10.0.1.6</a:t>
            </a:r>
            <a:endParaRPr lang="ru-RU" dirty="0"/>
          </a:p>
        </p:txBody>
      </p:sp>
      <p:sp>
        <p:nvSpPr>
          <p:cNvPr id="18" name="TextBox 17"/>
          <p:cNvSpPr txBox="1"/>
          <p:nvPr/>
        </p:nvSpPr>
        <p:spPr>
          <a:xfrm>
            <a:off x="6212294" y="806135"/>
            <a:ext cx="20585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2.72.181.82:112331</a:t>
            </a:r>
          </a:p>
          <a:p>
            <a:r>
              <a:rPr lang="ru-RU" dirty="0" smtClean="0"/>
              <a:t>2.72.181.82:282221</a:t>
            </a:r>
            <a:endParaRPr lang="ru-RU" dirty="0"/>
          </a:p>
        </p:txBody>
      </p:sp>
      <p:sp>
        <p:nvSpPr>
          <p:cNvPr id="14" name="Прямоугольник 13"/>
          <p:cNvSpPr/>
          <p:nvPr/>
        </p:nvSpPr>
        <p:spPr>
          <a:xfrm>
            <a:off x="3061202" y="-41184"/>
            <a:ext cx="1499191" cy="12875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0" name="Прямая со стрелкой 19"/>
          <p:cNvCxnSpPr/>
          <p:nvPr/>
        </p:nvCxnSpPr>
        <p:spPr>
          <a:xfrm>
            <a:off x="4024721" y="706217"/>
            <a:ext cx="2187573" cy="21142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280844" y="434190"/>
            <a:ext cx="1059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10.0.0.57</a:t>
            </a:r>
            <a:endParaRPr lang="ru-RU" dirty="0"/>
          </a:p>
        </p:txBody>
      </p:sp>
      <p:pic>
        <p:nvPicPr>
          <p:cNvPr id="26" name="Picture 2" descr="Что такое NAT? Для чего использую данный стандарт? | Блог HyperHost.U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5678" y="1152144"/>
            <a:ext cx="6067425" cy="3228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/>
          <p:cNvSpPr txBox="1"/>
          <p:nvPr/>
        </p:nvSpPr>
        <p:spPr>
          <a:xfrm>
            <a:off x="10927322" y="552446"/>
            <a:ext cx="1059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10.0.0.55</a:t>
            </a:r>
            <a:endParaRPr lang="ru-RU" dirty="0"/>
          </a:p>
        </p:txBody>
      </p:sp>
      <p:sp>
        <p:nvSpPr>
          <p:cNvPr id="28" name="TextBox 27"/>
          <p:cNvSpPr txBox="1"/>
          <p:nvPr/>
        </p:nvSpPr>
        <p:spPr>
          <a:xfrm>
            <a:off x="10693284" y="1860154"/>
            <a:ext cx="1293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2.72.181.</a:t>
            </a:r>
            <a:r>
              <a:rPr lang="en-US" dirty="0" smtClean="0"/>
              <a:t>56</a:t>
            </a:r>
            <a:endParaRPr lang="ru-RU" dirty="0"/>
          </a:p>
        </p:txBody>
      </p:sp>
      <p:sp>
        <p:nvSpPr>
          <p:cNvPr id="29" name="TextBox 28"/>
          <p:cNvSpPr txBox="1"/>
          <p:nvPr/>
        </p:nvSpPr>
        <p:spPr>
          <a:xfrm>
            <a:off x="12544153" y="1514312"/>
            <a:ext cx="1941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2.72.181.</a:t>
            </a:r>
            <a:r>
              <a:rPr lang="en-US" dirty="0" smtClean="0"/>
              <a:t>56:40001</a:t>
            </a:r>
            <a:endParaRPr lang="ru-RU" dirty="0"/>
          </a:p>
        </p:txBody>
      </p:sp>
      <p:sp>
        <p:nvSpPr>
          <p:cNvPr id="30" name="TextBox 29"/>
          <p:cNvSpPr txBox="1"/>
          <p:nvPr/>
        </p:nvSpPr>
        <p:spPr>
          <a:xfrm>
            <a:off x="12141211" y="1933507"/>
            <a:ext cx="12939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2.72.181.</a:t>
            </a:r>
            <a:r>
              <a:rPr lang="en-US" dirty="0" smtClean="0"/>
              <a:t>57</a:t>
            </a:r>
          </a:p>
          <a:p>
            <a:endParaRPr lang="ru-RU" dirty="0"/>
          </a:p>
        </p:txBody>
      </p:sp>
      <p:sp>
        <p:nvSpPr>
          <p:cNvPr id="31" name="TextBox 30"/>
          <p:cNvSpPr txBox="1"/>
          <p:nvPr/>
        </p:nvSpPr>
        <p:spPr>
          <a:xfrm>
            <a:off x="12141211" y="2186566"/>
            <a:ext cx="1293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2.72.181.</a:t>
            </a:r>
            <a:r>
              <a:rPr lang="en-US" dirty="0" smtClean="0"/>
              <a:t>59</a:t>
            </a:r>
            <a:endParaRPr lang="ru-RU" dirty="0"/>
          </a:p>
        </p:txBody>
      </p:sp>
      <p:sp>
        <p:nvSpPr>
          <p:cNvPr id="25" name="Стрелка вправо 24"/>
          <p:cNvSpPr/>
          <p:nvPr/>
        </p:nvSpPr>
        <p:spPr>
          <a:xfrm rot="2838064">
            <a:off x="11939112" y="883188"/>
            <a:ext cx="772886" cy="825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3" name="TextBox 32"/>
          <p:cNvSpPr txBox="1"/>
          <p:nvPr/>
        </p:nvSpPr>
        <p:spPr>
          <a:xfrm>
            <a:off x="12141384" y="3978582"/>
            <a:ext cx="1941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2.72.181.</a:t>
            </a:r>
            <a:r>
              <a:rPr lang="en-US" dirty="0" smtClean="0"/>
              <a:t>56:40004</a:t>
            </a:r>
            <a:endParaRPr lang="ru-RU" dirty="0"/>
          </a:p>
        </p:txBody>
      </p:sp>
      <p:sp>
        <p:nvSpPr>
          <p:cNvPr id="32" name="Стрелка вправо 31"/>
          <p:cNvSpPr/>
          <p:nvPr/>
        </p:nvSpPr>
        <p:spPr>
          <a:xfrm rot="20073877">
            <a:off x="11884618" y="4282084"/>
            <a:ext cx="405353" cy="3687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457200" y="446038"/>
            <a:ext cx="13883994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-Regular"/>
              </a:rPr>
              <a:t>PAT — </a:t>
            </a:r>
            <a:r>
              <a:rPr kumimoji="0" lang="ru-RU" altLang="ru-RU" sz="16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-Regular"/>
              </a:rPr>
              <a:t>Port</a:t>
            </a:r>
            <a:r>
              <a:rPr kumimoji="0" lang="ru-RU" altLang="ru-RU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-Regular"/>
              </a:rPr>
              <a:t> </a:t>
            </a:r>
            <a:r>
              <a:rPr kumimoji="0" lang="ru-RU" altLang="ru-RU" sz="16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-Regular"/>
              </a:rPr>
              <a:t>Address</a:t>
            </a:r>
            <a:r>
              <a:rPr kumimoji="0" lang="ru-RU" altLang="ru-RU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-Regular"/>
              </a:rPr>
              <a:t> </a:t>
            </a:r>
            <a:r>
              <a:rPr kumimoji="0" lang="ru-RU" altLang="ru-RU" sz="16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-Regular"/>
              </a:rPr>
              <a:t>Translation</a:t>
            </a:r>
            <a:endParaRPr kumimoji="0" lang="ru-RU" altLang="ru-RU" sz="16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-Regular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-Regular"/>
              </a:rPr>
              <a:t>Что делает:</a:t>
            </a: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-Regular"/>
              </a:rPr>
              <a:t> Позволяет нескольким внутренним IP использовать один публичный IP, различая соединения по номерам портов.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-Regular"/>
              </a:rPr>
              <a:t>Ещё называют:</a:t>
            </a: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-Regular"/>
              </a:rPr>
              <a:t> </a:t>
            </a:r>
            <a:r>
              <a:rPr kumimoji="0" lang="ru-RU" altLang="ru-RU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-Regular"/>
              </a:rPr>
              <a:t>NAT </a:t>
            </a:r>
            <a:r>
              <a:rPr kumimoji="0" lang="ru-RU" altLang="ru-RU" sz="16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-Regular"/>
              </a:rPr>
              <a:t>Overload</a:t>
            </a: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-Regular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-Regular"/>
              </a:rPr>
              <a:t>Как работает:</a:t>
            </a:r>
            <a:endParaRPr kumimoji="0" lang="ru-RU" altLang="ru-RU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-Regular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-Regular"/>
              </a:rPr>
              <a:t>Устройство меняет </a:t>
            </a:r>
            <a:r>
              <a:rPr kumimoji="0" lang="ru-RU" altLang="ru-RU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-Regular"/>
              </a:rPr>
              <a:t>IP-адрес</a:t>
            </a: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-Regular"/>
              </a:rPr>
              <a:t> на внешний и </a:t>
            </a:r>
            <a:r>
              <a:rPr kumimoji="0" lang="ru-RU" altLang="ru-RU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-Regular"/>
              </a:rPr>
              <a:t>порт исходного соединения</a:t>
            </a: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-Regular"/>
              </a:rPr>
              <a:t> на уникальный.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-Regular"/>
              </a:rPr>
              <a:t>Возврат пакета происходит по сохранённому в NAT-таблице соответствию (внешний </a:t>
            </a:r>
            <a:r>
              <a:rPr kumimoji="0" lang="ru-RU" altLang="ru-RU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-Regular"/>
              </a:rPr>
              <a:t>IP:порт</a:t>
            </a: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-Regular"/>
              </a:rPr>
              <a:t> ↔ внутренний </a:t>
            </a:r>
            <a:r>
              <a:rPr kumimoji="0" lang="ru-RU" altLang="ru-RU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-Regular"/>
              </a:rPr>
              <a:t>IP:порт</a:t>
            </a: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-Regular"/>
              </a:rPr>
              <a:t>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-Regular"/>
              </a:rPr>
              <a:t>Пример:</a:t>
            </a:r>
            <a:endParaRPr kumimoji="0" lang="ru-RU" altLang="ru-RU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-Regular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-Regular"/>
              </a:rPr>
              <a:t>Внутренние устройства: 192.168.1.10:5000 → 203.0.113.5:40001 192.168.1.11:5000 → 203.0.113.5:40002 192.168.1.12:5000 → 203.0.113.5:40003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-Regular"/>
              </a:rPr>
              <a:t>Все они выходят в интернет через один внешний адрес 203.0.113.5, но с разными портами.</a:t>
            </a:r>
          </a:p>
        </p:txBody>
      </p:sp>
      <p:pic>
        <p:nvPicPr>
          <p:cNvPr id="3075" name="Picture 3" descr="Защита периметра сети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0067" y="3119735"/>
            <a:ext cx="9371197" cy="3098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31237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1768" y="2249424"/>
            <a:ext cx="4645152" cy="4645152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1768" y="2249424"/>
            <a:ext cx="4645152" cy="4645152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01768" y="2249424"/>
            <a:ext cx="4645152" cy="4645152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685800" y="1307592"/>
            <a:ext cx="13267944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5370"/>
              </a:lnSpc>
              <a:buNone/>
            </a:pPr>
            <a:r>
              <a:rPr lang="en-US" sz="3840" dirty="0">
                <a:solidFill>
                  <a:srgbClr val="011C2A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Заключение по сетям</a:t>
            </a:r>
            <a:endParaRPr lang="en-US" sz="3840" dirty="0"/>
          </a:p>
        </p:txBody>
      </p:sp>
      <p:sp>
        <p:nvSpPr>
          <p:cNvPr id="7" name="Text 1"/>
          <p:cNvSpPr/>
          <p:nvPr/>
        </p:nvSpPr>
        <p:spPr>
          <a:xfrm>
            <a:off x="786384" y="3703320"/>
            <a:ext cx="3538728" cy="34747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r">
              <a:lnSpc>
                <a:spcPts val="2680"/>
              </a:lnSpc>
              <a:buNone/>
            </a:pPr>
            <a:r>
              <a:rPr lang="en-US" sz="1920" dirty="0">
                <a:solidFill>
                  <a:srgbClr val="03141C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Роль IP-адреса в сетях</a:t>
            </a:r>
            <a:endParaRPr lang="en-US" sz="1920" dirty="0"/>
          </a:p>
        </p:txBody>
      </p:sp>
      <p:sp>
        <p:nvSpPr>
          <p:cNvPr id="8" name="Text 2"/>
          <p:cNvSpPr/>
          <p:nvPr/>
        </p:nvSpPr>
        <p:spPr>
          <a:xfrm>
            <a:off x="786384" y="4270248"/>
            <a:ext cx="3538728" cy="11704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r">
              <a:lnSpc>
                <a:spcPts val="2300"/>
              </a:lnSpc>
              <a:buNone/>
            </a:pPr>
            <a:r>
              <a:rPr lang="en-US" sz="153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Понимание IP-адресов и масок подсетей критически важно для построения и управления сетевой инфраструктурой.</a:t>
            </a:r>
            <a:endParaRPr lang="en-US" sz="1530" dirty="0"/>
          </a:p>
        </p:txBody>
      </p:sp>
      <p:sp>
        <p:nvSpPr>
          <p:cNvPr id="9" name="Text 3"/>
          <p:cNvSpPr/>
          <p:nvPr/>
        </p:nvSpPr>
        <p:spPr>
          <a:xfrm>
            <a:off x="5623560" y="4425696"/>
            <a:ext cx="146304" cy="2834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920" dirty="0">
                <a:solidFill>
                  <a:srgbClr val="404040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1</a:t>
            </a:r>
            <a:endParaRPr lang="en-US" sz="1920" dirty="0"/>
          </a:p>
        </p:txBody>
      </p:sp>
      <p:sp>
        <p:nvSpPr>
          <p:cNvPr id="10" name="Text 4"/>
          <p:cNvSpPr/>
          <p:nvPr/>
        </p:nvSpPr>
        <p:spPr>
          <a:xfrm>
            <a:off x="8065008" y="3026664"/>
            <a:ext cx="146304" cy="2834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920" dirty="0">
                <a:solidFill>
                  <a:srgbClr val="404040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2</a:t>
            </a:r>
            <a:endParaRPr lang="en-US" sz="1920" dirty="0"/>
          </a:p>
        </p:txBody>
      </p:sp>
      <p:sp>
        <p:nvSpPr>
          <p:cNvPr id="11" name="Text 5"/>
          <p:cNvSpPr/>
          <p:nvPr/>
        </p:nvSpPr>
        <p:spPr>
          <a:xfrm>
            <a:off x="8065008" y="5833872"/>
            <a:ext cx="146304" cy="2834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920" dirty="0">
                <a:solidFill>
                  <a:srgbClr val="404040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3</a:t>
            </a:r>
            <a:endParaRPr lang="en-US" sz="1920" dirty="0"/>
          </a:p>
        </p:txBody>
      </p:sp>
      <p:sp>
        <p:nvSpPr>
          <p:cNvPr id="12" name="Text 6"/>
          <p:cNvSpPr/>
          <p:nvPr/>
        </p:nvSpPr>
        <p:spPr>
          <a:xfrm>
            <a:off x="9930384" y="2423160"/>
            <a:ext cx="3922776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680"/>
              </a:lnSpc>
              <a:buNone/>
            </a:pPr>
            <a:r>
              <a:rPr lang="en-US" sz="1920" dirty="0">
                <a:solidFill>
                  <a:srgbClr val="03141C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Значение статической маршрутизации</a:t>
            </a:r>
            <a:endParaRPr lang="en-US" sz="1920" dirty="0"/>
          </a:p>
        </p:txBody>
      </p:sp>
      <p:sp>
        <p:nvSpPr>
          <p:cNvPr id="13" name="Text 7"/>
          <p:cNvSpPr/>
          <p:nvPr/>
        </p:nvSpPr>
        <p:spPr>
          <a:xfrm>
            <a:off x="9930384" y="3328416"/>
            <a:ext cx="3922776" cy="87782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3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Статическая маршрутизация остается важным инструментом в небольших и контрольных сетях.</a:t>
            </a:r>
            <a:endParaRPr lang="en-US" sz="1530" dirty="0"/>
          </a:p>
        </p:txBody>
      </p:sp>
      <p:sp>
        <p:nvSpPr>
          <p:cNvPr id="14" name="Text 8"/>
          <p:cNvSpPr/>
          <p:nvPr/>
        </p:nvSpPr>
        <p:spPr>
          <a:xfrm>
            <a:off x="9930384" y="4937760"/>
            <a:ext cx="3922776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ts val="2680"/>
              </a:lnSpc>
            </a:pPr>
            <a:r>
              <a:rPr lang="ru-RU" sz="1920" dirty="0" smtClean="0">
                <a:solidFill>
                  <a:srgbClr val="03141C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Роль </a:t>
            </a:r>
            <a:r>
              <a:rPr lang="en-US" sz="1920" dirty="0" smtClean="0">
                <a:solidFill>
                  <a:srgbClr val="03141C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NAT </a:t>
            </a:r>
            <a:r>
              <a:rPr lang="ru-RU" sz="1920" dirty="0" smtClean="0">
                <a:solidFill>
                  <a:srgbClr val="03141C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в безопасности</a:t>
            </a:r>
            <a:endParaRPr lang="en-US" sz="1920" dirty="0"/>
          </a:p>
        </p:txBody>
      </p:sp>
      <p:sp>
        <p:nvSpPr>
          <p:cNvPr id="15" name="Text 9"/>
          <p:cNvSpPr/>
          <p:nvPr/>
        </p:nvSpPr>
        <p:spPr>
          <a:xfrm>
            <a:off x="9930384" y="5843016"/>
            <a:ext cx="3922776" cy="87782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ts val="2300"/>
              </a:lnSpc>
            </a:pPr>
            <a:r>
              <a:rPr lang="ru-RU" sz="1530" dirty="0" smtClean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- Сокрытие внутренней адресации</a:t>
            </a:r>
          </a:p>
          <a:p>
            <a:pPr>
              <a:lnSpc>
                <a:spcPts val="2300"/>
              </a:lnSpc>
            </a:pPr>
            <a:r>
              <a:rPr lang="ru-RU" sz="1600" dirty="0" smtClean="0"/>
              <a:t>- Отсутствие прямого входящего соединения</a:t>
            </a:r>
          </a:p>
          <a:p>
            <a:pPr>
              <a:lnSpc>
                <a:spcPts val="2300"/>
              </a:lnSpc>
            </a:pPr>
            <a:r>
              <a:rPr lang="ru-RU" sz="1600" dirty="0" smtClean="0"/>
              <a:t>- Минимизация атак на конкретный хост</a:t>
            </a:r>
            <a:endParaRPr lang="en-US" sz="153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516" y="495533"/>
            <a:ext cx="4974336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05006" y="4614905"/>
            <a:ext cx="8293608" cy="1753096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5564" y="5197195"/>
            <a:ext cx="8293608" cy="1069848"/>
          </a:xfrm>
          <a:prstGeom prst="rect">
            <a:avLst/>
          </a:prstGeom>
        </p:spPr>
      </p:pic>
      <p:sp>
        <p:nvSpPr>
          <p:cNvPr id="8" name="Text 1"/>
          <p:cNvSpPr/>
          <p:nvPr/>
        </p:nvSpPr>
        <p:spPr>
          <a:xfrm>
            <a:off x="5888736" y="2798064"/>
            <a:ext cx="7845552" cy="34747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680"/>
              </a:lnSpc>
              <a:buNone/>
            </a:pPr>
            <a:r>
              <a:rPr lang="en-US" sz="1920" dirty="0">
                <a:solidFill>
                  <a:srgbClr val="03141C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Определение сети</a:t>
            </a:r>
            <a:endParaRPr lang="en-US" sz="1920" dirty="0"/>
          </a:p>
        </p:txBody>
      </p:sp>
      <p:sp>
        <p:nvSpPr>
          <p:cNvPr id="9" name="Text 2"/>
          <p:cNvSpPr/>
          <p:nvPr/>
        </p:nvSpPr>
        <p:spPr>
          <a:xfrm>
            <a:off x="5888736" y="3682162"/>
            <a:ext cx="7845552" cy="29260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03141C"/>
                </a:solidFill>
                <a:latin typeface="Arial-Regular" pitchFamily="34" charset="0"/>
                <a:ea typeface="Arial-Regular"/>
                <a:cs typeface="Arial-Regular" pitchFamily="34" charset="-120"/>
              </a:rPr>
              <a:t>Адреса: </a:t>
            </a:r>
            <a:endParaRPr lang="en-US" sz="1400" dirty="0" smtClean="0">
              <a:solidFill>
                <a:srgbClr val="03141C"/>
              </a:solidFill>
              <a:latin typeface="Arial-Regular" pitchFamily="34" charset="0"/>
              <a:ea typeface="Arial-Regular"/>
              <a:cs typeface="Arial-Regular" pitchFamily="34" charset="-120"/>
            </a:endParaRPr>
          </a:p>
          <a:p>
            <a:pPr marL="0" indent="0" algn="l">
              <a:lnSpc>
                <a:spcPts val="2300"/>
              </a:lnSpc>
              <a:buNone/>
            </a:pPr>
            <a:r>
              <a:rPr lang="en-US" sz="1400" dirty="0" smtClean="0">
                <a:solidFill>
                  <a:srgbClr val="03141C"/>
                </a:solidFill>
                <a:latin typeface="Arial-Regular" pitchFamily="34" charset="0"/>
                <a:ea typeface="Arial-Regular"/>
                <a:cs typeface="Arial-Regular" pitchFamily="34" charset="-120"/>
              </a:rPr>
              <a:t>192.168.5.25/24, </a:t>
            </a:r>
          </a:p>
          <a:p>
            <a:pPr marL="0" indent="0" algn="l">
              <a:lnSpc>
                <a:spcPts val="2300"/>
              </a:lnSpc>
              <a:buNone/>
            </a:pPr>
            <a:r>
              <a:rPr lang="en-US" sz="1400" dirty="0" smtClean="0">
                <a:solidFill>
                  <a:srgbClr val="03141C"/>
                </a:solidFill>
                <a:latin typeface="Arial-Regular" pitchFamily="34" charset="0"/>
                <a:ea typeface="Arial-Regular"/>
                <a:cs typeface="Arial-Regular" pitchFamily="34" charset="-120"/>
              </a:rPr>
              <a:t>10.0.12.77/16</a:t>
            </a:r>
          </a:p>
          <a:p>
            <a:pPr>
              <a:lnSpc>
                <a:spcPts val="2300"/>
              </a:lnSpc>
            </a:pPr>
            <a:r>
              <a:rPr lang="en-US" sz="1400" dirty="0" smtClean="0">
                <a:ea typeface="Arial-Regular"/>
              </a:rPr>
              <a:t>192.168.29.18/30</a:t>
            </a:r>
          </a:p>
          <a:p>
            <a:pPr>
              <a:lnSpc>
                <a:spcPts val="2300"/>
              </a:lnSpc>
            </a:pPr>
            <a:endParaRPr lang="en-US" sz="1400" dirty="0">
              <a:ea typeface="Arial-Regular"/>
            </a:endParaRPr>
          </a:p>
        </p:txBody>
      </p:sp>
      <p:sp>
        <p:nvSpPr>
          <p:cNvPr id="10" name="Text 3"/>
          <p:cNvSpPr/>
          <p:nvPr/>
        </p:nvSpPr>
        <p:spPr>
          <a:xfrm>
            <a:off x="5888736" y="5245254"/>
            <a:ext cx="7845552" cy="34747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680"/>
              </a:lnSpc>
              <a:buNone/>
            </a:pPr>
            <a:r>
              <a:rPr lang="en-US" sz="1920" dirty="0">
                <a:solidFill>
                  <a:srgbClr val="03141C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Разделение сети</a:t>
            </a:r>
            <a:endParaRPr lang="en-US" sz="1920" dirty="0"/>
          </a:p>
        </p:txBody>
      </p:sp>
      <p:sp>
        <p:nvSpPr>
          <p:cNvPr id="11" name="Text 4"/>
          <p:cNvSpPr/>
          <p:nvPr/>
        </p:nvSpPr>
        <p:spPr>
          <a:xfrm>
            <a:off x="5888736" y="5757318"/>
            <a:ext cx="7845552" cy="29260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3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Сеть 192.168.0.0/24 разделить на 4 </a:t>
            </a:r>
            <a:r>
              <a:rPr lang="en-US" sz="1530" dirty="0" err="1" smtClean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подсети</a:t>
            </a:r>
            <a:r>
              <a:rPr lang="en-US" sz="153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.</a:t>
            </a:r>
            <a:endParaRPr lang="en-US" sz="1530" dirty="0"/>
          </a:p>
        </p:txBody>
      </p:sp>
      <p:sp>
        <p:nvSpPr>
          <p:cNvPr id="14" name="TextBox 13"/>
          <p:cNvSpPr txBox="1"/>
          <p:nvPr/>
        </p:nvSpPr>
        <p:spPr>
          <a:xfrm>
            <a:off x="507831" y="217222"/>
            <a:ext cx="1200415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3141C"/>
                </a:solidFill>
                <a:latin typeface="Segoe UI" panose="020B0502040204020203" pitchFamily="34" charset="0"/>
                <a:ea typeface="Arial-Regular"/>
                <a:cs typeface="Segoe UI" panose="020B0502040204020203" pitchFamily="34" charset="0"/>
              </a:rPr>
              <a:t>192.168.5.25/16</a:t>
            </a:r>
          </a:p>
          <a:p>
            <a:r>
              <a:rPr lang="en-US" dirty="0" smtClean="0">
                <a:solidFill>
                  <a:srgbClr val="03141C"/>
                </a:solidFill>
                <a:latin typeface="Segoe UI" panose="020B0502040204020203" pitchFamily="34" charset="0"/>
                <a:ea typeface="Arial-Regular"/>
                <a:cs typeface="Segoe UI" panose="020B0502040204020203" pitchFamily="34" charset="0"/>
              </a:rPr>
              <a:t>255.255.0.0</a:t>
            </a:r>
          </a:p>
          <a:p>
            <a:r>
              <a:rPr lang="en-US" dirty="0" smtClean="0">
                <a:solidFill>
                  <a:srgbClr val="03141C"/>
                </a:solidFill>
                <a:latin typeface="Segoe UI" panose="020B0502040204020203" pitchFamily="34" charset="0"/>
                <a:ea typeface="Arial-Regular"/>
                <a:cs typeface="Segoe UI" panose="020B0502040204020203" pitchFamily="34" charset="0"/>
              </a:rPr>
              <a:t>11111111.11111111.11111111.11110000</a:t>
            </a:r>
          </a:p>
          <a:p>
            <a:r>
              <a:rPr lang="en-US" dirty="0" smtClean="0">
                <a:latin typeface="Segoe UI" panose="020B0502040204020203" pitchFamily="34" charset="0"/>
                <a:ea typeface="Arial-Regular"/>
                <a:cs typeface="Segoe UI" panose="020B0502040204020203" pitchFamily="34" charset="0"/>
              </a:rPr>
              <a:t>11000000</a:t>
            </a:r>
            <a:r>
              <a:rPr lang="ru-RU" dirty="0" smtClean="0">
                <a:latin typeface="Segoe UI" panose="020B0502040204020203" pitchFamily="34" charset="0"/>
                <a:ea typeface="Arial-Regular"/>
                <a:cs typeface="Segoe UI" panose="020B0502040204020203" pitchFamily="34" charset="0"/>
              </a:rPr>
              <a:t>.10101000.00000101.00011001</a:t>
            </a:r>
          </a:p>
          <a:p>
            <a:r>
              <a:rPr lang="en-US" dirty="0" smtClean="0">
                <a:latin typeface="Segoe UI" panose="020B0502040204020203" pitchFamily="34" charset="0"/>
                <a:ea typeface="Arial-Regular"/>
                <a:cs typeface="Segoe UI" panose="020B0502040204020203" pitchFamily="34" charset="0"/>
              </a:rPr>
              <a:t>11000000</a:t>
            </a:r>
            <a:r>
              <a:rPr lang="ru-RU" dirty="0" smtClean="0">
                <a:latin typeface="Segoe UI" panose="020B0502040204020203" pitchFamily="34" charset="0"/>
                <a:ea typeface="Arial-Regular"/>
                <a:cs typeface="Segoe UI" panose="020B0502040204020203" pitchFamily="34" charset="0"/>
              </a:rPr>
              <a:t>.10101000.00000</a:t>
            </a:r>
            <a:r>
              <a:rPr lang="en-US" dirty="0" smtClean="0">
                <a:latin typeface="Segoe UI" panose="020B0502040204020203" pitchFamily="34" charset="0"/>
                <a:ea typeface="Arial-Regular"/>
                <a:cs typeface="Segoe UI" panose="020B0502040204020203" pitchFamily="34" charset="0"/>
              </a:rPr>
              <a:t>0</a:t>
            </a:r>
            <a:r>
              <a:rPr lang="ru-RU" dirty="0" smtClean="0">
                <a:latin typeface="Segoe UI" panose="020B0502040204020203" pitchFamily="34" charset="0"/>
                <a:ea typeface="Arial-Regular"/>
                <a:cs typeface="Segoe UI" panose="020B0502040204020203" pitchFamily="34" charset="0"/>
              </a:rPr>
              <a:t>0</a:t>
            </a:r>
            <a:r>
              <a:rPr lang="en-US" dirty="0" smtClean="0">
                <a:latin typeface="Segoe UI" panose="020B0502040204020203" pitchFamily="34" charset="0"/>
                <a:ea typeface="Arial-Regular"/>
                <a:cs typeface="Segoe UI" panose="020B0502040204020203" pitchFamily="34" charset="0"/>
              </a:rPr>
              <a:t>0</a:t>
            </a:r>
            <a:r>
              <a:rPr lang="ru-RU" dirty="0" smtClean="0">
                <a:latin typeface="Segoe UI" panose="020B0502040204020203" pitchFamily="34" charset="0"/>
                <a:ea typeface="Arial-Regular"/>
                <a:cs typeface="Segoe UI" panose="020B0502040204020203" pitchFamily="34" charset="0"/>
              </a:rPr>
              <a:t>.000</a:t>
            </a:r>
            <a:r>
              <a:rPr lang="en-US" dirty="0" smtClean="0">
                <a:latin typeface="Segoe UI" panose="020B0502040204020203" pitchFamily="34" charset="0"/>
                <a:ea typeface="Arial-Regular"/>
                <a:cs typeface="Segoe UI" panose="020B0502040204020203" pitchFamily="34" charset="0"/>
              </a:rPr>
              <a:t>00</a:t>
            </a:r>
            <a:r>
              <a:rPr lang="ru-RU" dirty="0" smtClean="0">
                <a:latin typeface="Segoe UI" panose="020B0502040204020203" pitchFamily="34" charset="0"/>
                <a:ea typeface="Arial-Regular"/>
                <a:cs typeface="Segoe UI" panose="020B0502040204020203" pitchFamily="34" charset="0"/>
              </a:rPr>
              <a:t>000 - </a:t>
            </a:r>
            <a:r>
              <a:rPr lang="en-US" dirty="0" smtClean="0">
                <a:solidFill>
                  <a:srgbClr val="03141C"/>
                </a:solidFill>
                <a:latin typeface="Segoe UI" panose="020B0502040204020203" pitchFamily="34" charset="0"/>
                <a:ea typeface="Arial-Regular"/>
                <a:cs typeface="Segoe UI" panose="020B0502040204020203" pitchFamily="34" charset="0"/>
              </a:rPr>
              <a:t>192.168.0.0 – Network address</a:t>
            </a:r>
            <a:endParaRPr lang="ru-RU" dirty="0" smtClean="0">
              <a:solidFill>
                <a:srgbClr val="03141C"/>
              </a:solidFill>
              <a:latin typeface="Segoe UI" panose="020B0502040204020203" pitchFamily="34" charset="0"/>
              <a:ea typeface="Arial-Regular"/>
              <a:cs typeface="Segoe UI" panose="020B0502040204020203" pitchFamily="34" charset="0"/>
            </a:endParaRPr>
          </a:p>
          <a:p>
            <a:r>
              <a:rPr lang="en-US" dirty="0" smtClean="0">
                <a:latin typeface="Segoe UI" panose="020B0502040204020203" pitchFamily="34" charset="0"/>
                <a:ea typeface="Arial-Regular"/>
                <a:cs typeface="Segoe UI" panose="020B0502040204020203" pitchFamily="34" charset="0"/>
              </a:rPr>
              <a:t>11000000</a:t>
            </a:r>
            <a:r>
              <a:rPr lang="ru-RU" dirty="0" smtClean="0">
                <a:latin typeface="Segoe UI" panose="020B0502040204020203" pitchFamily="34" charset="0"/>
                <a:ea typeface="Arial-Regular"/>
                <a:cs typeface="Segoe UI" panose="020B0502040204020203" pitchFamily="34" charset="0"/>
              </a:rPr>
              <a:t>.10101000.</a:t>
            </a:r>
            <a:r>
              <a:rPr lang="en-US" dirty="0" smtClean="0">
                <a:latin typeface="Segoe UI" panose="020B0502040204020203" pitchFamily="34" charset="0"/>
                <a:ea typeface="Arial-Regular"/>
                <a:cs typeface="Segoe UI" panose="020B0502040204020203" pitchFamily="34" charset="0"/>
              </a:rPr>
              <a:t>11111111</a:t>
            </a:r>
            <a:r>
              <a:rPr lang="ru-RU" dirty="0" smtClean="0">
                <a:latin typeface="Segoe UI" panose="020B0502040204020203" pitchFamily="34" charset="0"/>
                <a:ea typeface="Arial-Regular"/>
                <a:cs typeface="Segoe UI" panose="020B0502040204020203" pitchFamily="34" charset="0"/>
              </a:rPr>
              <a:t>.</a:t>
            </a:r>
            <a:r>
              <a:rPr lang="en-US" dirty="0" smtClean="0">
                <a:latin typeface="Segoe UI" panose="020B0502040204020203" pitchFamily="34" charset="0"/>
                <a:ea typeface="Arial-Regular"/>
                <a:cs typeface="Segoe UI" panose="020B0502040204020203" pitchFamily="34" charset="0"/>
              </a:rPr>
              <a:t>11111111</a:t>
            </a:r>
            <a:r>
              <a:rPr lang="ru-RU" dirty="0" smtClean="0">
                <a:latin typeface="Segoe UI" panose="020B0502040204020203" pitchFamily="34" charset="0"/>
                <a:ea typeface="Arial-Regular"/>
                <a:cs typeface="Segoe UI" panose="020B0502040204020203" pitchFamily="34" charset="0"/>
              </a:rPr>
              <a:t>– 192</a:t>
            </a:r>
            <a:r>
              <a:rPr lang="en-US" dirty="0" smtClean="0">
                <a:latin typeface="Segoe UI" panose="020B0502040204020203" pitchFamily="34" charset="0"/>
                <a:ea typeface="Arial-Regular"/>
                <a:cs typeface="Segoe UI" panose="020B0502040204020203" pitchFamily="34" charset="0"/>
              </a:rPr>
              <a:t>.168.255.255 – Broadcast address</a:t>
            </a:r>
            <a:endParaRPr lang="en-US" dirty="0" smtClean="0">
              <a:solidFill>
                <a:srgbClr val="03141C"/>
              </a:solidFill>
              <a:latin typeface="Segoe UI" panose="020B0502040204020203" pitchFamily="34" charset="0"/>
              <a:ea typeface="Arial-Regular"/>
              <a:cs typeface="Segoe UI" panose="020B0502040204020203" pitchFamily="34" charset="0"/>
            </a:endParaRPr>
          </a:p>
          <a:p>
            <a:endParaRPr lang="en-US" dirty="0">
              <a:solidFill>
                <a:srgbClr val="03141C"/>
              </a:solidFill>
              <a:latin typeface="Segoe UI" panose="020B0502040204020203" pitchFamily="34" charset="0"/>
              <a:ea typeface="Arial-Regular"/>
              <a:cs typeface="Segoe UI" panose="020B0502040204020203" pitchFamily="34" charset="0"/>
            </a:endParaRPr>
          </a:p>
          <a:p>
            <a:endParaRPr lang="ru-RU" dirty="0">
              <a:latin typeface="Segoe UI" panose="020B0502040204020203" pitchFamily="34" charset="0"/>
              <a:ea typeface="Arial-Regular"/>
              <a:cs typeface="Segoe UI" panose="020B0502040204020203" pitchFamily="34" charset="0"/>
            </a:endParaRPr>
          </a:p>
        </p:txBody>
      </p:sp>
      <p:cxnSp>
        <p:nvCxnSpPr>
          <p:cNvPr id="16" name="Прямая соединительная линия 15"/>
          <p:cNvCxnSpPr/>
          <p:nvPr/>
        </p:nvCxnSpPr>
        <p:spPr>
          <a:xfrm>
            <a:off x="2658138" y="408499"/>
            <a:ext cx="0" cy="19257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647722" y="485865"/>
            <a:ext cx="9219291" cy="5106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300"/>
              </a:lnSpc>
            </a:pPr>
            <a:r>
              <a:rPr lang="en-US" dirty="0" smtClean="0">
                <a:ea typeface="Arial-Regular"/>
              </a:rPr>
              <a:t>192.168.29.18/</a:t>
            </a:r>
            <a:r>
              <a:rPr lang="ru-RU" dirty="0" smtClean="0">
                <a:ea typeface="Arial-Regular"/>
              </a:rPr>
              <a:t>26</a:t>
            </a:r>
          </a:p>
          <a:p>
            <a:pPr>
              <a:lnSpc>
                <a:spcPts val="2300"/>
              </a:lnSpc>
            </a:pPr>
            <a:r>
              <a:rPr lang="ru-RU" dirty="0" smtClean="0">
                <a:ea typeface="Arial-Regular"/>
              </a:rPr>
              <a:t>255.255.255.252</a:t>
            </a:r>
          </a:p>
          <a:p>
            <a:pPr>
              <a:lnSpc>
                <a:spcPts val="2300"/>
              </a:lnSpc>
            </a:pPr>
            <a:r>
              <a:rPr lang="ru-RU" dirty="0" smtClean="0">
                <a:ea typeface="Arial-Regular"/>
              </a:rPr>
              <a:t>11111111.11111111.11111111.11111100</a:t>
            </a:r>
          </a:p>
          <a:p>
            <a:pPr>
              <a:lnSpc>
                <a:spcPts val="2300"/>
              </a:lnSpc>
            </a:pPr>
            <a:r>
              <a:rPr lang="en-US" dirty="0" smtClean="0">
                <a:ea typeface="Arial-Regular"/>
              </a:rPr>
              <a:t>11000000</a:t>
            </a:r>
            <a:r>
              <a:rPr lang="ru-RU" dirty="0" smtClean="0">
                <a:ea typeface="Arial-Regular"/>
              </a:rPr>
              <a:t>.10101000.00011101.00010010</a:t>
            </a:r>
          </a:p>
          <a:p>
            <a:pPr>
              <a:lnSpc>
                <a:spcPts val="2300"/>
              </a:lnSpc>
            </a:pPr>
            <a:r>
              <a:rPr lang="en-US" dirty="0" smtClean="0">
                <a:ea typeface="Arial-Regular"/>
              </a:rPr>
              <a:t>11000000</a:t>
            </a:r>
            <a:r>
              <a:rPr lang="ru-RU" dirty="0" smtClean="0">
                <a:ea typeface="Arial-Regular"/>
              </a:rPr>
              <a:t>.10101000.00011101.00010000 - </a:t>
            </a:r>
            <a:r>
              <a:rPr lang="en-US" dirty="0" smtClean="0">
                <a:ea typeface="Arial-Regular"/>
              </a:rPr>
              <a:t>192.168.29.1</a:t>
            </a:r>
            <a:r>
              <a:rPr lang="ru-RU" dirty="0" smtClean="0">
                <a:ea typeface="Arial-Regular"/>
              </a:rPr>
              <a:t>6 – </a:t>
            </a:r>
            <a:r>
              <a:rPr lang="en-US" dirty="0" smtClean="0">
                <a:ea typeface="Arial-Regular"/>
              </a:rPr>
              <a:t>network</a:t>
            </a:r>
            <a:endParaRPr lang="en-US" dirty="0" smtClean="0">
              <a:ea typeface="Arial-Regular"/>
            </a:endParaRPr>
          </a:p>
          <a:p>
            <a:pPr>
              <a:lnSpc>
                <a:spcPts val="2300"/>
              </a:lnSpc>
            </a:pPr>
            <a:r>
              <a:rPr lang="en-US" dirty="0" smtClean="0">
                <a:ea typeface="Arial-Regular"/>
              </a:rPr>
              <a:t>11000000</a:t>
            </a:r>
            <a:r>
              <a:rPr lang="ru-RU" dirty="0" smtClean="0">
                <a:ea typeface="Arial-Regular"/>
              </a:rPr>
              <a:t>.10101000.00011101.00010011 - </a:t>
            </a:r>
            <a:r>
              <a:rPr lang="en-US" dirty="0" smtClean="0">
                <a:ea typeface="Arial-Regular"/>
              </a:rPr>
              <a:t>192.168.29.1</a:t>
            </a:r>
            <a:r>
              <a:rPr lang="ru-RU" dirty="0" smtClean="0">
                <a:ea typeface="Arial-Regular"/>
              </a:rPr>
              <a:t>9</a:t>
            </a:r>
            <a:r>
              <a:rPr lang="en-US" dirty="0" smtClean="0">
                <a:ea typeface="Arial-Regular"/>
              </a:rPr>
              <a:t> – broadcast</a:t>
            </a:r>
          </a:p>
          <a:p>
            <a:pPr>
              <a:lnSpc>
                <a:spcPts val="2300"/>
              </a:lnSpc>
            </a:pPr>
            <a:r>
              <a:rPr lang="en-US" dirty="0" smtClean="0">
                <a:ea typeface="Arial-Regular"/>
              </a:rPr>
              <a:t>2 </a:t>
            </a:r>
            <a:r>
              <a:rPr lang="ru-RU" dirty="0" smtClean="0">
                <a:ea typeface="Arial-Regular"/>
              </a:rPr>
              <a:t>доступных адреса</a:t>
            </a:r>
            <a:r>
              <a:rPr lang="en-US" dirty="0" smtClean="0">
                <a:ea typeface="Arial-Regular"/>
              </a:rPr>
              <a:t> </a:t>
            </a:r>
            <a:endParaRPr lang="ru-RU" dirty="0" smtClean="0">
              <a:ea typeface="Arial-Regular"/>
            </a:endParaRPr>
          </a:p>
          <a:p>
            <a:pPr>
              <a:lnSpc>
                <a:spcPts val="2300"/>
              </a:lnSpc>
            </a:pPr>
            <a:endParaRPr lang="ru-RU" dirty="0">
              <a:ea typeface="Arial-Regular"/>
            </a:endParaRPr>
          </a:p>
          <a:p>
            <a:pPr>
              <a:lnSpc>
                <a:spcPts val="2300"/>
              </a:lnSpc>
            </a:pPr>
            <a:endParaRPr lang="ru-RU" dirty="0" smtClean="0">
              <a:ea typeface="Arial-Regular"/>
            </a:endParaRPr>
          </a:p>
          <a:p>
            <a:pPr>
              <a:lnSpc>
                <a:spcPts val="2300"/>
              </a:lnSpc>
            </a:pPr>
            <a:endParaRPr lang="ru-RU" dirty="0">
              <a:ea typeface="Arial-Regular"/>
            </a:endParaRPr>
          </a:p>
          <a:p>
            <a:pPr>
              <a:lnSpc>
                <a:spcPts val="2300"/>
              </a:lnSpc>
            </a:pPr>
            <a:endParaRPr lang="ru-RU" dirty="0" smtClean="0">
              <a:ea typeface="Arial-Regular"/>
            </a:endParaRPr>
          </a:p>
          <a:p>
            <a:pPr>
              <a:lnSpc>
                <a:spcPts val="2300"/>
              </a:lnSpc>
            </a:pPr>
            <a:endParaRPr lang="ru-RU" dirty="0">
              <a:ea typeface="Arial-Regular"/>
            </a:endParaRPr>
          </a:p>
          <a:p>
            <a:pPr>
              <a:lnSpc>
                <a:spcPts val="2300"/>
              </a:lnSpc>
            </a:pPr>
            <a:r>
              <a:rPr lang="en-US" dirty="0" smtClean="0">
                <a:ea typeface="Arial-Regular"/>
              </a:rPr>
              <a:t>IPv4</a:t>
            </a:r>
          </a:p>
          <a:p>
            <a:pPr>
              <a:lnSpc>
                <a:spcPts val="2300"/>
              </a:lnSpc>
            </a:pPr>
            <a:r>
              <a:rPr lang="en-US" dirty="0" smtClean="0">
                <a:ea typeface="Arial-Regular"/>
              </a:rPr>
              <a:t>11111101.11111111.01111111.11111011</a:t>
            </a:r>
          </a:p>
          <a:p>
            <a:pPr>
              <a:lnSpc>
                <a:spcPts val="2300"/>
              </a:lnSpc>
            </a:pPr>
            <a:r>
              <a:rPr lang="en-US" dirty="0" smtClean="0">
                <a:ea typeface="Arial-Regular"/>
              </a:rPr>
              <a:t>11111011.10001111.01111111.11111011</a:t>
            </a:r>
          </a:p>
          <a:p>
            <a:pPr>
              <a:lnSpc>
                <a:spcPts val="2300"/>
              </a:lnSpc>
            </a:pPr>
            <a:endParaRPr lang="en-US" dirty="0" smtClean="0">
              <a:ea typeface="Arial-Regular"/>
            </a:endParaRPr>
          </a:p>
          <a:p>
            <a:pPr>
              <a:lnSpc>
                <a:spcPts val="2300"/>
              </a:lnSpc>
            </a:pPr>
            <a:endParaRPr lang="en-US" dirty="0">
              <a:ea typeface="Arial-Regular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462437" y="563524"/>
            <a:ext cx="343812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 smtClean="0"/>
              <a:t>Network address</a:t>
            </a:r>
          </a:p>
          <a:p>
            <a:pPr marL="342900" indent="-342900">
              <a:buAutoNum type="arabicPeriod"/>
            </a:pPr>
            <a:r>
              <a:rPr lang="en-US" dirty="0" smtClean="0"/>
              <a:t>Broadcast address</a:t>
            </a:r>
          </a:p>
          <a:p>
            <a:pPr marL="342900" indent="-342900">
              <a:buAutoNum type="arabicPeriod"/>
            </a:pPr>
            <a:r>
              <a:rPr lang="ru-RU" dirty="0" smtClean="0"/>
              <a:t>Диапазон доступных адресов</a:t>
            </a:r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>
            <a:off x="5305647" y="0"/>
            <a:ext cx="498322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Записываем маску подсети в двоичном формате</a:t>
            </a:r>
          </a:p>
          <a:p>
            <a:r>
              <a:rPr lang="ru-RU" dirty="0" smtClean="0"/>
              <a:t>Записываем данный адрес в двоичном формате</a:t>
            </a:r>
          </a:p>
          <a:p>
            <a:r>
              <a:rPr lang="ru-RU" dirty="0" smtClean="0"/>
              <a:t>Делим воображаемой чертой биты</a:t>
            </a:r>
          </a:p>
          <a:p>
            <a:r>
              <a:rPr lang="ru-RU" dirty="0" smtClean="0"/>
              <a:t>Все что справа делаем 0 и 1</a:t>
            </a:r>
          </a:p>
          <a:p>
            <a:r>
              <a:rPr lang="ru-RU" dirty="0" smtClean="0"/>
              <a:t>Переводим обратно в десятичную</a:t>
            </a:r>
            <a:endParaRPr lang="ru-RU" dirty="0"/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369981" y="925033"/>
            <a:ext cx="0" cy="15736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7797259" y="2753152"/>
            <a:ext cx="4276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Нужно сделать подсеть куда влезет 15 ПК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804750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1131</TotalTime>
  <Words>725</Words>
  <Application>Microsoft Office PowerPoint</Application>
  <PresentationFormat>Произвольный</PresentationFormat>
  <Paragraphs>142</Paragraphs>
  <Slides>10</Slides>
  <Notes>8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6" baseType="lpstr">
      <vt:lpstr>Arial</vt:lpstr>
      <vt:lpstr>Arial-Regular</vt:lpstr>
      <vt:lpstr>Calibri</vt:lpstr>
      <vt:lpstr>Segoe UI</vt:lpstr>
      <vt:lpstr>思源黑体-思源黑体-Bold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Ерзаман Рабимзатов</cp:lastModifiedBy>
  <cp:revision>20</cp:revision>
  <dcterms:created xsi:type="dcterms:W3CDTF">2025-08-29T13:43:24Z</dcterms:created>
  <dcterms:modified xsi:type="dcterms:W3CDTF">2025-08-30T08:35:54Z</dcterms:modified>
</cp:coreProperties>
</file>